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83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438" y="0"/>
            <a:ext cx="3067050" cy="468313"/>
          </a:xfrm>
          <a:prstGeom prst="rect">
            <a:avLst/>
          </a:prstGeom>
        </p:spPr>
        <p:txBody>
          <a:bodyPr vert="horz" lIns="91440" tIns="45720" rIns="91440" bIns="45720" rtlCol="0"/>
          <a:lstStyle>
            <a:lvl1pPr algn="r">
              <a:defRPr sz="1200"/>
            </a:lvl1pPr>
          </a:lstStyle>
          <a:p>
            <a:fld id="{C73A16CC-978D-415A-9D10-433621935ACC}" type="datetimeFigureOut">
              <a:rPr lang="en-US" smtClean="0"/>
              <a:pPr/>
              <a:t>8/17/2016</a:t>
            </a:fld>
            <a:endParaRPr lang="en-US"/>
          </a:p>
        </p:txBody>
      </p:sp>
      <p:sp>
        <p:nvSpPr>
          <p:cNvPr id="4" name="Footer Placeholder 3"/>
          <p:cNvSpPr>
            <a:spLocks noGrp="1"/>
          </p:cNvSpPr>
          <p:nvPr>
            <p:ph type="ftr" sz="quarter" idx="2"/>
          </p:nvPr>
        </p:nvSpPr>
        <p:spPr>
          <a:xfrm>
            <a:off x="0" y="8893175"/>
            <a:ext cx="3067050" cy="4683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438" y="8893175"/>
            <a:ext cx="3067050" cy="468313"/>
          </a:xfrm>
          <a:prstGeom prst="rect">
            <a:avLst/>
          </a:prstGeom>
        </p:spPr>
        <p:txBody>
          <a:bodyPr vert="horz" lIns="91440" tIns="45720" rIns="91440" bIns="45720" rtlCol="0" anchor="b"/>
          <a:lstStyle>
            <a:lvl1pPr algn="r">
              <a:defRPr sz="1200"/>
            </a:lvl1pPr>
          </a:lstStyle>
          <a:p>
            <a:fld id="{8F83B59B-E2D1-4B37-989A-8612C79F120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D7398836-88E5-4598-ACF5-4482E64A6859}" type="datetimeFigureOut">
              <a:rPr lang="en-US" smtClean="0"/>
              <a:pPr/>
              <a:t>8/17/2016</a:t>
            </a:fld>
            <a:endParaRPr lang="en-US"/>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B7D715C7-0228-40A5-AB2B-6A2544D19B3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bill requires each campus of the California Community Colleges and the California State University, and requests each campus of the University of California, to clearly identify in each published schedule of classes the estimated total costs of required textbooks and other required educational materials for each course offered by the campus.</a:t>
            </a:r>
          </a:p>
          <a:p>
            <a:endParaRPr lang="en-US" dirty="0" smtClean="0"/>
          </a:p>
          <a:p>
            <a:pPr defTabSz="939363">
              <a:defRPr/>
            </a:pPr>
            <a:r>
              <a:rPr lang="en-US" dirty="0" smtClean="0"/>
              <a:t>http://textreq.thecampushub.com/v3.0/Login.aspx?bookstore_id=6072</a:t>
            </a:r>
          </a:p>
          <a:p>
            <a:endParaRPr lang="en-US" dirty="0"/>
          </a:p>
        </p:txBody>
      </p:sp>
      <p:sp>
        <p:nvSpPr>
          <p:cNvPr id="4" name="Slide Number Placeholder 3"/>
          <p:cNvSpPr>
            <a:spLocks noGrp="1"/>
          </p:cNvSpPr>
          <p:nvPr>
            <p:ph type="sldNum" sz="quarter" idx="10"/>
          </p:nvPr>
        </p:nvSpPr>
        <p:spPr/>
        <p:txBody>
          <a:bodyPr/>
          <a:lstStyle/>
          <a:p>
            <a:fld id="{B7D715C7-0228-40A5-AB2B-6A2544D19B30}"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the top</a:t>
            </a:r>
            <a:r>
              <a:rPr lang="en-US" baseline="0" dirty="0" smtClean="0"/>
              <a:t> of your roster</a:t>
            </a:r>
            <a:endParaRPr lang="en-US" dirty="0"/>
          </a:p>
        </p:txBody>
      </p:sp>
      <p:sp>
        <p:nvSpPr>
          <p:cNvPr id="4" name="Slide Number Placeholder 3"/>
          <p:cNvSpPr>
            <a:spLocks noGrp="1"/>
          </p:cNvSpPr>
          <p:nvPr>
            <p:ph type="sldNum" sz="quarter" idx="10"/>
          </p:nvPr>
        </p:nvSpPr>
        <p:spPr/>
        <p:txBody>
          <a:bodyPr/>
          <a:lstStyle/>
          <a:p>
            <a:fld id="{B7D715C7-0228-40A5-AB2B-6A2544D19B30}"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Enter in Faculty</a:t>
            </a:r>
            <a:r>
              <a:rPr lang="en-US" baseline="0" dirty="0" smtClean="0"/>
              <a:t> Web Services </a:t>
            </a:r>
            <a:endParaRPr lang="en-US" dirty="0"/>
          </a:p>
        </p:txBody>
      </p:sp>
      <p:sp>
        <p:nvSpPr>
          <p:cNvPr id="4" name="Slide Number Placeholder 3"/>
          <p:cNvSpPr>
            <a:spLocks noGrp="1"/>
          </p:cNvSpPr>
          <p:nvPr>
            <p:ph type="sldNum" sz="quarter" idx="10"/>
          </p:nvPr>
        </p:nvSpPr>
        <p:spPr/>
        <p:txBody>
          <a:bodyPr/>
          <a:lstStyle/>
          <a:p>
            <a:fld id="{B7D715C7-0228-40A5-AB2B-6A2544D19B30}"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to your Dean’s office. </a:t>
            </a:r>
            <a:endParaRPr lang="en-US" dirty="0"/>
          </a:p>
        </p:txBody>
      </p:sp>
      <p:sp>
        <p:nvSpPr>
          <p:cNvPr id="4" name="Slide Number Placeholder 3"/>
          <p:cNvSpPr>
            <a:spLocks noGrp="1"/>
          </p:cNvSpPr>
          <p:nvPr>
            <p:ph type="sldNum" sz="quarter" idx="10"/>
          </p:nvPr>
        </p:nvSpPr>
        <p:spPr/>
        <p:txBody>
          <a:bodyPr/>
          <a:lstStyle/>
          <a:p>
            <a:fld id="{B7D715C7-0228-40A5-AB2B-6A2544D19B30}"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20E6672-F8C7-41B7-BBB9-B64CBFD2CF25}" type="datetimeFigureOut">
              <a:rPr lang="en-US" smtClean="0"/>
              <a:pPr/>
              <a:t>8/17/2016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5FD24D-CA78-4C7D-BF0F-D49959F12BA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0E6672-F8C7-41B7-BBB9-B64CBFD2CF25}"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C5FD24D-CA78-4C7D-BF0F-D49959F12BA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0E6672-F8C7-41B7-BBB9-B64CBFD2CF25}"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C5FD24D-CA78-4C7D-BF0F-D49959F12BA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0E6672-F8C7-41B7-BBB9-B64CBFD2CF25}"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C5FD24D-CA78-4C7D-BF0F-D49959F12BAE}"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20E6672-F8C7-41B7-BBB9-B64CBFD2CF25}"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C5FD24D-CA78-4C7D-BF0F-D49959F12BAE}"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20E6672-F8C7-41B7-BBB9-B64CBFD2CF25}"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C5FD24D-CA78-4C7D-BF0F-D49959F12BAE}"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20E6672-F8C7-41B7-BBB9-B64CBFD2CF25}" type="datetimeFigureOut">
              <a:rPr lang="en-US" smtClean="0"/>
              <a:pPr/>
              <a:t>8/17/2016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C5FD24D-CA78-4C7D-BF0F-D49959F12BA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20E6672-F8C7-41B7-BBB9-B64CBFD2CF25}" type="datetimeFigureOut">
              <a:rPr lang="en-US" smtClean="0"/>
              <a:pPr/>
              <a:t>8/17/2016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C5FD24D-CA78-4C7D-BF0F-D49959F12BAE}"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20E6672-F8C7-41B7-BBB9-B64CBFD2CF25}" type="datetimeFigureOut">
              <a:rPr lang="en-US" smtClean="0"/>
              <a:pPr/>
              <a:t>8/17/2016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C5FD24D-CA78-4C7D-BF0F-D49959F12BA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20E6672-F8C7-41B7-BBB9-B64CBFD2CF25}"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C5FD24D-CA78-4C7D-BF0F-D49959F12BA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20E6672-F8C7-41B7-BBB9-B64CBFD2CF25}" type="datetimeFigureOut">
              <a:rPr lang="en-US" smtClean="0"/>
              <a:pPr/>
              <a:t>8/17/2016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C5FD24D-CA78-4C7D-BF0F-D49959F12BAE}"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20E6672-F8C7-41B7-BBB9-B64CBFD2CF25}" type="datetimeFigureOut">
              <a:rPr lang="en-US" smtClean="0"/>
              <a:pPr/>
              <a:t>8/17/2016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C5FD24D-CA78-4C7D-BF0F-D49959F12BA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Kit Going Away 2.JPG"/>
          <p:cNvPicPr>
            <a:picLocks noGrp="1" noChangeAspect="1"/>
          </p:cNvPicPr>
          <p:nvPr>
            <p:ph idx="1"/>
          </p:nvPr>
        </p:nvPicPr>
        <p:blipFill>
          <a:blip r:embed="rId2" cstate="print"/>
          <a:stretch>
            <a:fillRect/>
          </a:stretch>
        </p:blipFill>
        <p:spPr>
          <a:xfrm>
            <a:off x="1600200" y="1600200"/>
            <a:ext cx="6034616" cy="45259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itle 3"/>
          <p:cNvSpPr>
            <a:spLocks noGrp="1"/>
          </p:cNvSpPr>
          <p:nvPr>
            <p:ph type="title"/>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scene3d>
              <a:camera prst="orthographicFront"/>
              <a:lightRig rig="soft" dir="t"/>
            </a:scene3d>
            <a:sp3d prstMaterial="softEdge">
              <a:bevelT w="25400" h="25400"/>
            </a:sp3d>
          </a:bodyPr>
          <a:lstStyle/>
          <a:p>
            <a:pPr algn="ctr"/>
            <a:r>
              <a:rPr lang="en-US" dirty="0" smtClean="0"/>
              <a:t>Departmental Expectations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IMG_4741.PNG"/>
          <p:cNvPicPr>
            <a:picLocks noGrp="1" noChangeAspect="1"/>
          </p:cNvPicPr>
          <p:nvPr>
            <p:ph idx="1"/>
          </p:nvPr>
        </p:nvPicPr>
        <p:blipFill>
          <a:blip r:embed="rId2" cstate="print"/>
          <a:stretch>
            <a:fillRect/>
          </a:stretch>
        </p:blipFill>
        <p:spPr>
          <a:xfrm>
            <a:off x="81914" y="457200"/>
            <a:ext cx="9062086" cy="51054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0" y="914400"/>
          <a:ext cx="8534400" cy="4615180"/>
        </p:xfrm>
        <a:graphic>
          <a:graphicData uri="http://schemas.openxmlformats.org/drawingml/2006/table">
            <a:tbl>
              <a:tblPr firstRow="1" bandRow="1">
                <a:tableStyleId>{93296810-A885-4BE3-A3E7-6D5BEEA58F35}</a:tableStyleId>
              </a:tblPr>
              <a:tblGrid>
                <a:gridCol w="2590800"/>
                <a:gridCol w="5943600"/>
              </a:tblGrid>
              <a:tr h="1031240">
                <a:tc>
                  <a:txBody>
                    <a:bodyPr/>
                    <a:lstStyle/>
                    <a:p>
                      <a:pPr algn="ctr"/>
                      <a:r>
                        <a:rPr kumimoji="0" lang="en-US" sz="2800" kern="1200" baseline="0" dirty="0" smtClean="0"/>
                        <a:t>Fall 2016</a:t>
                      </a:r>
                      <a:endParaRPr lang="en-US" sz="2800" dirty="0"/>
                    </a:p>
                  </a:txBody>
                  <a:tcPr/>
                </a:tc>
                <a:tc>
                  <a:txBody>
                    <a:bodyPr/>
                    <a:lstStyle/>
                    <a:p>
                      <a:r>
                        <a:rPr kumimoji="0" lang="en-US" sz="2000" kern="1200" baseline="0" dirty="0" smtClean="0"/>
                        <a:t>Primary Term Calendar – 16-Week Session</a:t>
                      </a:r>
                    </a:p>
                    <a:p>
                      <a:pPr algn="ctr"/>
                      <a:r>
                        <a:rPr kumimoji="0" lang="da-DK" sz="2000" kern="1200" baseline="0" dirty="0" smtClean="0"/>
                        <a:t>August 22 – December 17, 2016</a:t>
                      </a:r>
                      <a:endParaRPr lang="en-US" sz="2000" dirty="0"/>
                    </a:p>
                  </a:txBody>
                  <a:tcPr/>
                </a:tc>
              </a:tr>
              <a:tr h="847090">
                <a:tc>
                  <a:txBody>
                    <a:bodyPr/>
                    <a:lstStyle/>
                    <a:p>
                      <a:r>
                        <a:rPr kumimoji="0" lang="en-US" sz="2800" kern="1200" baseline="0" dirty="0" smtClean="0"/>
                        <a:t>August 22</a:t>
                      </a:r>
                      <a:endParaRPr lang="en-US" sz="2800" dirty="0"/>
                    </a:p>
                  </a:txBody>
                  <a:tcPr/>
                </a:tc>
                <a:tc>
                  <a:txBody>
                    <a:bodyPr/>
                    <a:lstStyle/>
                    <a:p>
                      <a:r>
                        <a:rPr kumimoji="0" lang="en-US" sz="2800" kern="1200" baseline="0" dirty="0" smtClean="0"/>
                        <a:t>Fall Semester classes begin</a:t>
                      </a:r>
                      <a:endParaRPr lang="en-US" sz="2800" dirty="0"/>
                    </a:p>
                  </a:txBody>
                  <a:tcPr/>
                </a:tc>
              </a:tr>
              <a:tr h="847090">
                <a:tc>
                  <a:txBody>
                    <a:bodyPr/>
                    <a:lstStyle/>
                    <a:p>
                      <a:r>
                        <a:rPr lang="en-US" sz="2800" baseline="0" dirty="0" smtClean="0"/>
                        <a:t>September 2 </a:t>
                      </a:r>
                      <a:endParaRPr lang="en-US" sz="2800" dirty="0"/>
                    </a:p>
                  </a:txBody>
                  <a:tcPr/>
                </a:tc>
                <a:tc>
                  <a:txBody>
                    <a:bodyPr/>
                    <a:lstStyle/>
                    <a:p>
                      <a:r>
                        <a:rPr lang="en-US" sz="2800" baseline="0" dirty="0" smtClean="0"/>
                        <a:t>Add/Drop deadline</a:t>
                      </a:r>
                      <a:endParaRPr lang="en-US" sz="2800" dirty="0"/>
                    </a:p>
                  </a:txBody>
                  <a:tcPr/>
                </a:tc>
              </a:tr>
              <a:tr h="847090">
                <a:tc>
                  <a:txBody>
                    <a:bodyPr/>
                    <a:lstStyle/>
                    <a:p>
                      <a:r>
                        <a:rPr lang="en-US" sz="2800" baseline="0" dirty="0" smtClean="0"/>
                        <a:t>September 6</a:t>
                      </a:r>
                      <a:endParaRPr lang="en-US" sz="2800" dirty="0"/>
                    </a:p>
                  </a:txBody>
                  <a:tcPr/>
                </a:tc>
                <a:tc>
                  <a:txBody>
                    <a:bodyPr/>
                    <a:lstStyle/>
                    <a:p>
                      <a:r>
                        <a:rPr lang="en-US" sz="2800" baseline="0" dirty="0" smtClean="0"/>
                        <a:t>Census date – all drops must be submitted by Noon</a:t>
                      </a:r>
                      <a:endParaRPr lang="en-US" sz="2800" dirty="0"/>
                    </a:p>
                  </a:txBody>
                  <a:tcPr/>
                </a:tc>
              </a:tr>
              <a:tr h="847090">
                <a:tc>
                  <a:txBody>
                    <a:bodyPr/>
                    <a:lstStyle/>
                    <a:p>
                      <a:r>
                        <a:rPr lang="en-US" sz="2800" baseline="0" dirty="0" smtClean="0"/>
                        <a:t>January 6, 2017</a:t>
                      </a:r>
                      <a:endParaRPr lang="en-US" sz="2800" dirty="0"/>
                    </a:p>
                  </a:txBody>
                  <a:tcPr/>
                </a:tc>
                <a:tc>
                  <a:txBody>
                    <a:bodyPr/>
                    <a:lstStyle/>
                    <a:p>
                      <a:r>
                        <a:rPr lang="en-US" sz="2800" baseline="0" dirty="0" smtClean="0"/>
                        <a:t>Deadline for instructors to submit final grades</a:t>
                      </a:r>
                      <a:endParaRPr lang="en-US" sz="2800"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lex-Wheeler-relax-mood.jpg"/>
          <p:cNvPicPr>
            <a:picLocks noGrp="1" noChangeAspect="1"/>
          </p:cNvPicPr>
          <p:nvPr>
            <p:ph idx="1"/>
          </p:nvPr>
        </p:nvPicPr>
        <p:blipFill>
          <a:blip r:embed="rId2" cstate="print"/>
          <a:stretch>
            <a:fillRect/>
          </a:stretch>
        </p:blipFill>
        <p:spPr>
          <a:xfrm>
            <a:off x="2438400" y="1524000"/>
            <a:ext cx="4126087" cy="507684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Title 2"/>
          <p:cNvSpPr>
            <a:spLocks noGrp="1"/>
          </p:cNvSpPr>
          <p:nvPr>
            <p:ph type="title"/>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3">
            <a:schemeClr val="accent3"/>
          </a:fillRef>
          <a:effectRef idx="2">
            <a:schemeClr val="accent3"/>
          </a:effectRef>
          <a:fontRef idx="minor">
            <a:schemeClr val="lt1"/>
          </a:fontRef>
        </p:style>
        <p:txBody>
          <a:bodyPr>
            <a:normAutofit/>
            <a:scene3d>
              <a:camera prst="orthographicFront"/>
              <a:lightRig rig="soft" dir="t"/>
            </a:scene3d>
            <a:sp3d prstMaterial="softEdge">
              <a:bevelT w="25400" h="25400"/>
            </a:sp3d>
          </a:bodyPr>
          <a:lstStyle/>
          <a:p>
            <a:pPr algn="ctr"/>
            <a:r>
              <a:rPr lang="en-US" sz="6600" dirty="0" smtClean="0"/>
              <a:t>Flex</a:t>
            </a:r>
            <a:endParaRPr lang="en-US" sz="6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4745.PNG"/>
          <p:cNvPicPr>
            <a:picLocks noGrp="1" noChangeAspect="1"/>
          </p:cNvPicPr>
          <p:nvPr>
            <p:ph idx="1"/>
          </p:nvPr>
        </p:nvPicPr>
        <p:blipFill>
          <a:blip r:embed="rId2" cstate="print"/>
          <a:stretch>
            <a:fillRect/>
          </a:stretch>
        </p:blipFill>
        <p:spPr>
          <a:xfrm>
            <a:off x="381000" y="838200"/>
            <a:ext cx="8385810"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4743.PNG"/>
          <p:cNvPicPr>
            <a:picLocks noGrp="1" noChangeAspect="1"/>
          </p:cNvPicPr>
          <p:nvPr>
            <p:ph idx="1"/>
          </p:nvPr>
        </p:nvPicPr>
        <p:blipFill>
          <a:blip r:embed="rId2" cstate="print"/>
          <a:stretch>
            <a:fillRect/>
          </a:stretch>
        </p:blipFill>
        <p:spPr>
          <a:xfrm>
            <a:off x="228600" y="685800"/>
            <a:ext cx="8656320" cy="48768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2"/>
          </p:nvPr>
        </p:nvSpPr>
        <p:spPr>
          <a:xfrm>
            <a:off x="304800" y="457200"/>
            <a:ext cx="4191000" cy="59436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3">
            <a:schemeClr val="accent5"/>
          </a:fillRef>
          <a:effectRef idx="2">
            <a:schemeClr val="accent5"/>
          </a:effectRef>
          <a:fontRef idx="minor">
            <a:schemeClr val="lt1"/>
          </a:fontRef>
        </p:style>
        <p:txBody>
          <a:bodyPr>
            <a:normAutofit lnSpcReduction="10000"/>
          </a:bodyPr>
          <a:lstStyle/>
          <a:p>
            <a:endParaRPr lang="en-US" sz="4000" b="1" dirty="0" smtClean="0"/>
          </a:p>
          <a:p>
            <a:r>
              <a:rPr lang="en-US" sz="4000" b="1" dirty="0" smtClean="0"/>
              <a:t>Keys</a:t>
            </a:r>
          </a:p>
          <a:p>
            <a:r>
              <a:rPr lang="en-US" sz="4000" b="1" dirty="0" smtClean="0"/>
              <a:t>Alarm Codes</a:t>
            </a:r>
          </a:p>
          <a:p>
            <a:r>
              <a:rPr lang="en-US" sz="4000" b="1" dirty="0" smtClean="0"/>
              <a:t>Parking Permits</a:t>
            </a:r>
          </a:p>
          <a:p>
            <a:r>
              <a:rPr lang="en-US" sz="4000" b="1" dirty="0" smtClean="0"/>
              <a:t>Email</a:t>
            </a:r>
          </a:p>
          <a:p>
            <a:r>
              <a:rPr lang="en-US" sz="4000" b="1" dirty="0" smtClean="0"/>
              <a:t>Forms</a:t>
            </a:r>
          </a:p>
          <a:p>
            <a:pPr lvl="1"/>
            <a:r>
              <a:rPr lang="en-US" sz="3600" b="1" dirty="0" smtClean="0"/>
              <a:t>Incomplete</a:t>
            </a:r>
          </a:p>
          <a:p>
            <a:pPr lvl="1"/>
            <a:r>
              <a:rPr lang="en-US" sz="3600" b="1" dirty="0" smtClean="0"/>
              <a:t>Disruptive Student</a:t>
            </a:r>
          </a:p>
        </p:txBody>
      </p:sp>
      <p:pic>
        <p:nvPicPr>
          <p:cNvPr id="7" name="Content Placeholder 6" descr="imagesI9SZWS4P.jpg"/>
          <p:cNvPicPr>
            <a:picLocks noGrp="1" noChangeAspect="1"/>
          </p:cNvPicPr>
          <p:nvPr>
            <p:ph sz="quarter" idx="4"/>
          </p:nvPr>
        </p:nvPicPr>
        <p:blipFill>
          <a:blip r:embed="rId3" cstate="print"/>
          <a:stretch>
            <a:fillRect/>
          </a:stretch>
        </p:blipFill>
        <p:spPr>
          <a:xfrm>
            <a:off x="4114800" y="685800"/>
            <a:ext cx="4590256" cy="459025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questionmark.jpg"/>
          <p:cNvPicPr>
            <a:picLocks noGrp="1" noChangeAspect="1"/>
          </p:cNvPicPr>
          <p:nvPr>
            <p:ph idx="1"/>
          </p:nvPr>
        </p:nvPicPr>
        <p:blipFill>
          <a:blip r:embed="rId2" cstate="print"/>
          <a:stretch>
            <a:fillRect/>
          </a:stretch>
        </p:blipFill>
        <p:spPr>
          <a:xfrm>
            <a:off x="1600200" y="1524000"/>
            <a:ext cx="6019800" cy="45148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Title 6"/>
          <p:cNvSpPr>
            <a:spLocks noGrp="1"/>
          </p:cNvSpPr>
          <p:nvPr>
            <p:ph type="title"/>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ormAutofit/>
            <a:scene3d>
              <a:camera prst="orthographicFront"/>
              <a:lightRig rig="soft" dir="t"/>
            </a:scene3d>
            <a:sp3d prstMaterial="softEdge">
              <a:bevelT w="25400" h="25400"/>
            </a:sp3d>
          </a:bodyPr>
          <a:lstStyle/>
          <a:p>
            <a:pPr algn="ctr"/>
            <a:r>
              <a:rPr lang="en-US" sz="6000" dirty="0" smtClean="0"/>
              <a:t>Questions</a:t>
            </a:r>
            <a:endParaRPr lang="en-US" sz="6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3">
            <a:schemeClr val="accent3"/>
          </a:fillRef>
          <a:effectRef idx="2">
            <a:schemeClr val="accent3"/>
          </a:effectRef>
          <a:fontRef idx="minor">
            <a:schemeClr val="lt1"/>
          </a:fontRef>
        </p:style>
        <p:txBody>
          <a:bodyPr>
            <a:scene3d>
              <a:camera prst="orthographicFront"/>
              <a:lightRig rig="soft" dir="t"/>
            </a:scene3d>
            <a:sp3d prstMaterial="softEdge">
              <a:bevelT w="25400" h="25400"/>
            </a:sp3d>
          </a:bodyPr>
          <a:lstStyle/>
          <a:p>
            <a:pPr algn="ctr"/>
            <a:r>
              <a:rPr lang="en-US" dirty="0" smtClean="0"/>
              <a:t>Legal Obligations</a:t>
            </a:r>
            <a:endParaRPr lang="en-US" dirty="0"/>
          </a:p>
        </p:txBody>
      </p:sp>
      <p:sp>
        <p:nvSpPr>
          <p:cNvPr id="2" name="Content Placeholder 1"/>
          <p:cNvSpPr>
            <a:spLocks noGrp="1"/>
          </p:cNvSpPr>
          <p:nvPr>
            <p:ph sz="quarter" idx="2"/>
          </p:nvPr>
        </p:nvSpPr>
        <p:spPr>
          <a:xfrm>
            <a:off x="304800" y="1828800"/>
            <a:ext cx="3048000" cy="4800600"/>
          </a:xfrm>
        </p:spPr>
        <p:style>
          <a:lnRef idx="1">
            <a:schemeClr val="accent3"/>
          </a:lnRef>
          <a:fillRef idx="2">
            <a:schemeClr val="accent3"/>
          </a:fillRef>
          <a:effectRef idx="1">
            <a:schemeClr val="accent3"/>
          </a:effectRef>
          <a:fontRef idx="minor">
            <a:schemeClr val="dk1"/>
          </a:fontRef>
        </p:style>
        <p:txBody>
          <a:bodyPr>
            <a:noAutofit/>
          </a:bodyPr>
          <a:lstStyle/>
          <a:p>
            <a:endParaRPr lang="en-US" sz="4400" b="1" dirty="0" smtClean="0"/>
          </a:p>
          <a:p>
            <a:r>
              <a:rPr lang="en-US" sz="4400" b="1" dirty="0" smtClean="0"/>
              <a:t>Syllabi</a:t>
            </a:r>
          </a:p>
          <a:p>
            <a:r>
              <a:rPr lang="en-US" sz="4400" b="1" dirty="0" smtClean="0"/>
              <a:t>Books</a:t>
            </a:r>
          </a:p>
          <a:p>
            <a:r>
              <a:rPr lang="en-US" sz="4400" b="1" dirty="0" smtClean="0"/>
              <a:t>Census</a:t>
            </a:r>
          </a:p>
          <a:p>
            <a:r>
              <a:rPr lang="en-US" sz="4400" b="1" dirty="0" smtClean="0"/>
              <a:t>Grades</a:t>
            </a:r>
          </a:p>
          <a:p>
            <a:r>
              <a:rPr lang="en-US" sz="4400" b="1" dirty="0" smtClean="0"/>
              <a:t>Flex</a:t>
            </a:r>
            <a:endParaRPr lang="en-US" sz="4400" b="1" dirty="0"/>
          </a:p>
        </p:txBody>
      </p:sp>
      <p:pic>
        <p:nvPicPr>
          <p:cNvPr id="7" name="Content Placeholder 6" descr="Legal-education.jpg"/>
          <p:cNvPicPr>
            <a:picLocks noGrp="1" noChangeAspect="1"/>
          </p:cNvPicPr>
          <p:nvPr>
            <p:ph sz="quarter" idx="4"/>
          </p:nvPr>
        </p:nvPicPr>
        <p:blipFill>
          <a:blip r:embed="rId2" cstate="print"/>
          <a:stretch>
            <a:fillRect/>
          </a:stretch>
        </p:blipFill>
        <p:spPr>
          <a:xfrm>
            <a:off x="3810000" y="1981200"/>
            <a:ext cx="4978400" cy="3733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3">
            <a:schemeClr val="accent5"/>
          </a:fillRef>
          <a:effectRef idx="2">
            <a:schemeClr val="accent5"/>
          </a:effectRef>
          <a:fontRef idx="minor">
            <a:schemeClr val="lt1"/>
          </a:fontRef>
        </p:style>
        <p:txBody>
          <a:bodyPr>
            <a:normAutofit/>
            <a:scene3d>
              <a:camera prst="orthographicFront"/>
              <a:lightRig rig="soft" dir="t"/>
            </a:scene3d>
            <a:sp3d prstMaterial="softEdge">
              <a:bevelT w="25400" h="25400"/>
            </a:sp3d>
          </a:bodyPr>
          <a:lstStyle/>
          <a:p>
            <a:pPr algn="ctr"/>
            <a:r>
              <a:rPr lang="en-US" sz="6000" dirty="0" smtClean="0"/>
              <a:t>Syllabi</a:t>
            </a:r>
            <a:endParaRPr lang="en-US" sz="6000" dirty="0"/>
          </a:p>
        </p:txBody>
      </p:sp>
      <p:sp>
        <p:nvSpPr>
          <p:cNvPr id="5" name="Content Placeholder 4"/>
          <p:cNvSpPr>
            <a:spLocks noGrp="1"/>
          </p:cNvSpPr>
          <p:nvPr>
            <p:ph sz="quarter" idx="2"/>
          </p:nvPr>
        </p:nvSpPr>
        <p:spPr>
          <a:xfrm>
            <a:off x="4419600" y="1524000"/>
            <a:ext cx="4419600" cy="4953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normAutofit/>
          </a:bodyPr>
          <a:lstStyle/>
          <a:p>
            <a:r>
              <a:rPr lang="en-US" sz="4000" b="1" dirty="0" smtClean="0"/>
              <a:t>Legally Binding Contract</a:t>
            </a:r>
          </a:p>
          <a:p>
            <a:pPr>
              <a:buNone/>
            </a:pPr>
            <a:endParaRPr lang="en-US" sz="4000" b="1" dirty="0" smtClean="0"/>
          </a:p>
          <a:p>
            <a:r>
              <a:rPr lang="en-US" sz="4000" b="1" dirty="0" smtClean="0"/>
              <a:t>Accuracy</a:t>
            </a:r>
          </a:p>
          <a:p>
            <a:pPr>
              <a:buNone/>
            </a:pPr>
            <a:endParaRPr lang="en-US" sz="4000" b="1" dirty="0" smtClean="0"/>
          </a:p>
          <a:p>
            <a:r>
              <a:rPr lang="en-US" sz="4000" b="1" dirty="0" smtClean="0"/>
              <a:t>Turn it in (Label clearly)</a:t>
            </a:r>
            <a:endParaRPr lang="en-US" sz="4000" b="1" dirty="0"/>
          </a:p>
        </p:txBody>
      </p:sp>
      <p:pic>
        <p:nvPicPr>
          <p:cNvPr id="7" name="Content Placeholder 6" descr="law.jpg"/>
          <p:cNvPicPr>
            <a:picLocks noGrp="1" noChangeAspect="1"/>
          </p:cNvPicPr>
          <p:nvPr>
            <p:ph sz="quarter" idx="4"/>
          </p:nvPr>
        </p:nvPicPr>
        <p:blipFill>
          <a:blip r:embed="rId2" cstate="print"/>
          <a:stretch>
            <a:fillRect/>
          </a:stretch>
        </p:blipFill>
        <p:spPr>
          <a:xfrm>
            <a:off x="457200" y="2590800"/>
            <a:ext cx="4041775" cy="268817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oAutofit/>
            <a:scene3d>
              <a:camera prst="orthographicFront"/>
              <a:lightRig rig="soft" dir="t"/>
            </a:scene3d>
            <a:sp3d prstMaterial="softEdge">
              <a:bevelT w="25400" h="25400"/>
            </a:sp3d>
          </a:bodyPr>
          <a:lstStyle/>
          <a:p>
            <a:pPr algn="ctr"/>
            <a:r>
              <a:rPr lang="en-US" sz="7200" dirty="0" smtClean="0"/>
              <a:t>Books/Materials</a:t>
            </a:r>
            <a:endParaRPr lang="en-US" sz="7200" dirty="0"/>
          </a:p>
        </p:txBody>
      </p:sp>
      <p:sp>
        <p:nvSpPr>
          <p:cNvPr id="5" name="Content Placeholder 4"/>
          <p:cNvSpPr>
            <a:spLocks noGrp="1"/>
          </p:cNvSpPr>
          <p:nvPr>
            <p:ph sz="quarter" idx="2"/>
          </p:nvPr>
        </p:nvSpPr>
        <p:spPr>
          <a:xfrm>
            <a:off x="228600" y="1905000"/>
            <a:ext cx="5181600" cy="3810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lstStyle/>
          <a:p>
            <a:r>
              <a:rPr lang="en-US" b="1" dirty="0" smtClean="0"/>
              <a:t>SB 1359</a:t>
            </a:r>
          </a:p>
          <a:p>
            <a:r>
              <a:rPr lang="en-US" b="1" dirty="0" smtClean="0"/>
              <a:t>Mesa Book Orders:</a:t>
            </a:r>
          </a:p>
          <a:p>
            <a:pPr lvl="1"/>
            <a:r>
              <a:rPr lang="en-US" b="1" dirty="0" smtClean="0"/>
              <a:t>Access through faculty Web Services </a:t>
            </a:r>
          </a:p>
          <a:p>
            <a:pPr lvl="1"/>
            <a:r>
              <a:rPr lang="en-US" b="1" dirty="0" smtClean="0"/>
              <a:t>Have ISBN numbers handy</a:t>
            </a:r>
          </a:p>
          <a:p>
            <a:r>
              <a:rPr lang="en-US" b="1" dirty="0" smtClean="0"/>
              <a:t>Contact Carol Rohe for login</a:t>
            </a:r>
          </a:p>
        </p:txBody>
      </p:sp>
      <p:pic>
        <p:nvPicPr>
          <p:cNvPr id="7" name="Content Placeholder 6" descr="books.jpg"/>
          <p:cNvPicPr>
            <a:picLocks noGrp="1" noChangeAspect="1"/>
          </p:cNvPicPr>
          <p:nvPr>
            <p:ph sz="quarter" idx="4"/>
          </p:nvPr>
        </p:nvPicPr>
        <p:blipFill>
          <a:blip r:embed="rId3" cstate="print"/>
          <a:stretch>
            <a:fillRect/>
          </a:stretch>
        </p:blipFill>
        <p:spPr>
          <a:xfrm>
            <a:off x="5102225" y="4165864"/>
            <a:ext cx="4041775" cy="2692136"/>
          </a:xfrm>
        </p:spPr>
      </p:pic>
      <p:pic>
        <p:nvPicPr>
          <p:cNvPr id="8" name="Picture 7" descr="students-reading-in-library.jpg"/>
          <p:cNvPicPr>
            <a:picLocks noChangeAspect="1"/>
          </p:cNvPicPr>
          <p:nvPr/>
        </p:nvPicPr>
        <p:blipFill>
          <a:blip r:embed="rId4" cstate="print"/>
          <a:stretch>
            <a:fillRect/>
          </a:stretch>
        </p:blipFill>
        <p:spPr>
          <a:xfrm>
            <a:off x="5715000" y="1676400"/>
            <a:ext cx="3215532" cy="2133600"/>
          </a:xfrm>
          <a:prstGeom prst="rect">
            <a:avLst/>
          </a:prstGeom>
        </p:spPr>
      </p:pic>
      <p:pic>
        <p:nvPicPr>
          <p:cNvPr id="9" name="Picture 8" descr="college-student-reading.jpg"/>
          <p:cNvPicPr>
            <a:picLocks noChangeAspect="1"/>
          </p:cNvPicPr>
          <p:nvPr/>
        </p:nvPicPr>
        <p:blipFill>
          <a:blip r:embed="rId5" cstate="print"/>
          <a:stretch>
            <a:fillRect/>
          </a:stretch>
        </p:blipFill>
        <p:spPr>
          <a:xfrm>
            <a:off x="1143000" y="4343400"/>
            <a:ext cx="3411940" cy="2286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IMG_4739.PNG"/>
          <p:cNvPicPr>
            <a:picLocks noGrp="1" noChangeAspect="1"/>
          </p:cNvPicPr>
          <p:nvPr>
            <p:ph idx="1"/>
          </p:nvPr>
        </p:nvPicPr>
        <p:blipFill>
          <a:blip r:embed="rId2" cstate="print"/>
          <a:stretch>
            <a:fillRect/>
          </a:stretch>
        </p:blipFill>
        <p:spPr>
          <a:xfrm>
            <a:off x="-152400" y="685800"/>
            <a:ext cx="9603106" cy="54102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4738.PNG"/>
          <p:cNvPicPr>
            <a:picLocks noGrp="1" noChangeAspect="1"/>
          </p:cNvPicPr>
          <p:nvPr>
            <p:ph idx="1"/>
          </p:nvPr>
        </p:nvPicPr>
        <p:blipFill>
          <a:blip r:embed="rId2" cstate="print"/>
          <a:stretch>
            <a:fillRect/>
          </a:stretch>
        </p:blipFill>
        <p:spPr>
          <a:xfrm>
            <a:off x="0" y="838200"/>
            <a:ext cx="9603105" cy="54102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4737.PNG"/>
          <p:cNvPicPr>
            <a:picLocks noGrp="1" noChangeAspect="1"/>
          </p:cNvPicPr>
          <p:nvPr>
            <p:ph idx="1"/>
          </p:nvPr>
        </p:nvPicPr>
        <p:blipFill>
          <a:blip r:embed="rId2" cstate="print"/>
          <a:stretch>
            <a:fillRect/>
          </a:stretch>
        </p:blipFill>
        <p:spPr>
          <a:xfrm>
            <a:off x="-228600" y="609600"/>
            <a:ext cx="9873616" cy="55626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ensus.jpg"/>
          <p:cNvPicPr>
            <a:picLocks noGrp="1" noChangeAspect="1"/>
          </p:cNvPicPr>
          <p:nvPr>
            <p:ph idx="1"/>
          </p:nvPr>
        </p:nvPicPr>
        <p:blipFill>
          <a:blip r:embed="rId3" cstate="print"/>
          <a:stretch>
            <a:fillRect/>
          </a:stretch>
        </p:blipFill>
        <p:spPr>
          <a:xfrm>
            <a:off x="304800" y="533400"/>
            <a:ext cx="8602579" cy="50292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rades.jpg"/>
          <p:cNvPicPr>
            <a:picLocks noGrp="1" noChangeAspect="1"/>
          </p:cNvPicPr>
          <p:nvPr>
            <p:ph idx="1"/>
          </p:nvPr>
        </p:nvPicPr>
        <p:blipFill>
          <a:blip r:embed="rId3" cstate="print"/>
          <a:stretch>
            <a:fillRect/>
          </a:stretch>
        </p:blipFill>
        <p:spPr>
          <a:xfrm>
            <a:off x="1295400" y="1752600"/>
            <a:ext cx="6553200" cy="43775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Title 2"/>
          <p:cNvSpPr>
            <a:spLocks noGrp="1"/>
          </p:cNvSpPr>
          <p:nvPr>
            <p:ph type="title"/>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a:normAutofit/>
            <a:scene3d>
              <a:camera prst="orthographicFront"/>
              <a:lightRig rig="soft" dir="t"/>
            </a:scene3d>
            <a:sp3d prstMaterial="softEdge">
              <a:bevelT w="25400" h="25400"/>
            </a:sp3d>
          </a:bodyPr>
          <a:lstStyle/>
          <a:p>
            <a:pPr algn="ctr"/>
            <a:r>
              <a:rPr lang="en-US" sz="6000" dirty="0" smtClean="0"/>
              <a:t>Grades </a:t>
            </a:r>
            <a:endParaRPr lang="en-US" sz="6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4">
      <a:dk1>
        <a:sysClr val="windowText" lastClr="000000"/>
      </a:dk1>
      <a:lt1>
        <a:srgbClr val="F2F2F2"/>
      </a:lt1>
      <a:dk2>
        <a:srgbClr val="04617B"/>
      </a:dk2>
      <a:lt2>
        <a:srgbClr val="DBF5F9"/>
      </a:lt2>
      <a:accent1>
        <a:srgbClr val="0F6FC6"/>
      </a:accent1>
      <a:accent2>
        <a:srgbClr val="009DD9"/>
      </a:accent2>
      <a:accent3>
        <a:srgbClr val="7030A0"/>
      </a:accent3>
      <a:accent4>
        <a:srgbClr val="FFC000"/>
      </a:accent4>
      <a:accent5>
        <a:srgbClr val="7CCA62"/>
      </a:accent5>
      <a:accent6>
        <a:srgbClr val="A5C249"/>
      </a:accent6>
      <a:hlink>
        <a:srgbClr val="E2D700"/>
      </a:hlink>
      <a:folHlink>
        <a:srgbClr val="85DFD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140</TotalTime>
  <Words>182</Words>
  <Application>Microsoft Office PowerPoint</Application>
  <PresentationFormat>On-screen Show (4:3)</PresentationFormat>
  <Paragraphs>52</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Departmental Expectations</vt:lpstr>
      <vt:lpstr>Legal Obligations</vt:lpstr>
      <vt:lpstr>Syllabi</vt:lpstr>
      <vt:lpstr>Books/Materials</vt:lpstr>
      <vt:lpstr>Slide 5</vt:lpstr>
      <vt:lpstr>Slide 6</vt:lpstr>
      <vt:lpstr>Slide 7</vt:lpstr>
      <vt:lpstr>Slide 8</vt:lpstr>
      <vt:lpstr>Grades </vt:lpstr>
      <vt:lpstr>Slide 10</vt:lpstr>
      <vt:lpstr>Slide 11</vt:lpstr>
      <vt:lpstr>Flex</vt:lpstr>
      <vt:lpstr>Slide 13</vt:lpstr>
      <vt:lpstr>Slide 14</vt:lpstr>
      <vt:lpstr>Slide 15</vt:lpstr>
      <vt:lpstr>Questions</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Departmental Expectations</dc:title>
  <dc:creator>Kim</dc:creator>
  <cp:lastModifiedBy>Kim</cp:lastModifiedBy>
  <cp:revision>18</cp:revision>
  <dcterms:created xsi:type="dcterms:W3CDTF">2016-08-15T08:29:25Z</dcterms:created>
  <dcterms:modified xsi:type="dcterms:W3CDTF">2016-08-17T16:54:21Z</dcterms:modified>
</cp:coreProperties>
</file>